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75" r:id="rId3"/>
    <p:sldId id="261" r:id="rId4"/>
    <p:sldId id="263" r:id="rId5"/>
    <p:sldId id="260" r:id="rId6"/>
    <p:sldId id="274" r:id="rId7"/>
    <p:sldId id="268" r:id="rId8"/>
    <p:sldId id="258" r:id="rId9"/>
    <p:sldId id="270" r:id="rId10"/>
    <p:sldId id="271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niega, Serina (394B)" initials="DS(" lastIdx="7" clrIdx="0">
    <p:extLst>
      <p:ext uri="{19B8F6BF-5375-455C-9EA6-DF929625EA0E}">
        <p15:presenceInfo xmlns:p15="http://schemas.microsoft.com/office/powerpoint/2012/main" userId="S-1-5-21-1608413684-1126320247-1535859923-815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3" autoAdjust="0"/>
    <p:restoredTop sz="91053" autoAdjust="0"/>
  </p:normalViewPr>
  <p:slideViewPr>
    <p:cSldViewPr snapToGrid="0">
      <p:cViewPr varScale="1">
        <p:scale>
          <a:sx n="104" d="100"/>
          <a:sy n="104" d="100"/>
        </p:scale>
        <p:origin x="872" y="200"/>
      </p:cViewPr>
      <p:guideLst/>
    </p:cSldViewPr>
  </p:slideViewPr>
  <p:outlineViewPr>
    <p:cViewPr>
      <p:scale>
        <a:sx n="33" d="100"/>
        <a:sy n="33" d="100"/>
      </p:scale>
      <p:origin x="0" y="-14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987" y="45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20A72-7B86-4574-B604-A8EF2B79A192}" type="datetimeFigureOut">
              <a:rPr lang="en-US" smtClean="0"/>
              <a:t>9/6/19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C54AE-BD38-4172-8ECA-A5BD73CE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86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sure that you have checked the online </a:t>
            </a:r>
            <a:r>
              <a:rPr lang="en-US" dirty="0" err="1"/>
              <a:t>programme</a:t>
            </a:r>
            <a:r>
              <a:rPr lang="en-US" dirty="0"/>
              <a:t> – this automatically updates with any withdrawals and may be more up-to-date than the conference app, which requires Copernicus to update the content manually.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C54AE-BD38-4172-8ECA-A5BD73CEB1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87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C54AE-BD38-4172-8ECA-A5BD73CEB1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30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Have timer to demonstrate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C54AE-BD38-4172-8ECA-A5BD73CEB1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7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Should be student volunteers in each room, who can be sent to request AV help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C54AE-BD38-4172-8ECA-A5BD73CEB1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42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C054-82FC-48BD-92D0-FB59DE13B419}" type="datetimeFigureOut">
              <a:rPr lang="en-US" smtClean="0"/>
              <a:t>9/6/19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B351-7966-47E9-87E0-AB7DA10FBB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6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C054-82FC-48BD-92D0-FB59DE13B419}" type="datetimeFigureOut">
              <a:rPr lang="en-US" smtClean="0"/>
              <a:t>9/6/19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B351-7966-47E9-87E0-AB7DA10FBB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262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C054-82FC-48BD-92D0-FB59DE13B419}" type="datetimeFigureOut">
              <a:rPr lang="en-US" smtClean="0"/>
              <a:t>9/6/19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B351-7966-47E9-87E0-AB7DA10FBB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358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C054-82FC-48BD-92D0-FB59DE13B419}" type="datetimeFigureOut">
              <a:rPr lang="en-US" smtClean="0"/>
              <a:t>9/6/19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B351-7966-47E9-87E0-AB7DA10FBB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91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C054-82FC-48BD-92D0-FB59DE13B419}" type="datetimeFigureOut">
              <a:rPr lang="en-US" smtClean="0"/>
              <a:t>9/6/19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B351-7966-47E9-87E0-AB7DA10FBB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06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C054-82FC-48BD-92D0-FB59DE13B419}" type="datetimeFigureOut">
              <a:rPr lang="en-US" smtClean="0"/>
              <a:t>9/6/19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B351-7966-47E9-87E0-AB7DA10FBB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9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C054-82FC-48BD-92D0-FB59DE13B419}" type="datetimeFigureOut">
              <a:rPr lang="en-US" smtClean="0"/>
              <a:t>9/6/19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B351-7966-47E9-87E0-AB7DA10FBB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63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C054-82FC-48BD-92D0-FB59DE13B419}" type="datetimeFigureOut">
              <a:rPr lang="en-US" smtClean="0"/>
              <a:t>9/6/19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B351-7966-47E9-87E0-AB7DA10FBB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12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C054-82FC-48BD-92D0-FB59DE13B419}" type="datetimeFigureOut">
              <a:rPr lang="en-US" smtClean="0"/>
              <a:t>9/6/19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B351-7966-47E9-87E0-AB7DA10FBB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69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C054-82FC-48BD-92D0-FB59DE13B419}" type="datetimeFigureOut">
              <a:rPr lang="en-US" smtClean="0"/>
              <a:t>9/6/19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B351-7966-47E9-87E0-AB7DA10FBB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1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C054-82FC-48BD-92D0-FB59DE13B419}" type="datetimeFigureOut">
              <a:rPr lang="en-US" smtClean="0"/>
              <a:t>9/6/19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B351-7966-47E9-87E0-AB7DA10FBB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78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4C054-82FC-48BD-92D0-FB59DE13B419}" type="datetimeFigureOut">
              <a:rPr lang="en-US" smtClean="0"/>
              <a:t>9/6/19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CB351-7966-47E9-87E0-AB7DA10FBB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76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39678" y="2741701"/>
            <a:ext cx="60983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accent1">
                    <a:lumMod val="50000"/>
                  </a:schemeClr>
                </a:solidFill>
              </a:rPr>
              <a:t>Chairing an Oral or Poster Session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8034"/>
            <a:ext cx="12192000" cy="123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792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3513" y="295710"/>
            <a:ext cx="8964130" cy="62551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How to Intervene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 </a:t>
            </a:r>
            <a:endParaRPr lang="en-US" sz="2800" dirty="0">
              <a:solidFill>
                <a:schemeClr val="accent1">
                  <a:lumMod val="5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3200" y="1126800"/>
            <a:ext cx="11236838" cy="4959505"/>
          </a:xfrm>
        </p:spPr>
        <p:txBody>
          <a:bodyPr>
            <a:noAutofit/>
          </a:bodyPr>
          <a:lstStyle/>
          <a:p>
            <a:r>
              <a:rPr lang="en-US" sz="3200" b="1" dirty="0"/>
              <a:t>You should intercept/deflect:</a:t>
            </a:r>
          </a:p>
          <a:p>
            <a:pPr lvl="1"/>
            <a:r>
              <a:rPr lang="en-US" sz="3200" dirty="0"/>
              <a:t>“Can you please rephrase that as a question?”</a:t>
            </a:r>
          </a:p>
          <a:p>
            <a:pPr lvl="1"/>
            <a:r>
              <a:rPr lang="en-US" sz="3200" dirty="0"/>
              <a:t>“. . . in a more appropriate form/tone?”</a:t>
            </a:r>
          </a:p>
          <a:p>
            <a:pPr lvl="1"/>
            <a:r>
              <a:rPr lang="en-US" sz="3200" dirty="0"/>
              <a:t>“Could I remind you of the EPSC-DPS 2019 Code of Conduct?"</a:t>
            </a:r>
          </a:p>
          <a:p>
            <a:pPr lvl="1"/>
            <a:r>
              <a:rPr lang="en-US" sz="3200" dirty="0"/>
              <a:t>For poster session, use bystander intervention</a:t>
            </a:r>
          </a:p>
          <a:p>
            <a:pPr lvl="1"/>
            <a:endParaRPr lang="en-US" sz="1000" dirty="0"/>
          </a:p>
          <a:p>
            <a:r>
              <a:rPr lang="en-US" sz="3200" b="1" dirty="0"/>
              <a:t>In the case of a repeat offense:</a:t>
            </a:r>
          </a:p>
          <a:p>
            <a:pPr lvl="1"/>
            <a:r>
              <a:rPr lang="en-US" sz="3200" dirty="0"/>
              <a:t>“I find that comment in breach of the EPSC-DPS 2019 Code of Conduct” and request the speaker not to respond.”</a:t>
            </a:r>
          </a:p>
          <a:p>
            <a:pPr marL="457200" lvl="1" indent="0">
              <a:buNone/>
            </a:pPr>
            <a:r>
              <a:rPr lang="en-US" sz="1000" dirty="0"/>
              <a:t> </a:t>
            </a:r>
          </a:p>
          <a:p>
            <a:r>
              <a:rPr lang="en-US" sz="3200" b="1" dirty="0"/>
              <a:t>Be diplomatic, proactive, try to defuse situation</a:t>
            </a:r>
          </a:p>
          <a:p>
            <a:endParaRPr lang="en-US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35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02454" y="3279914"/>
            <a:ext cx="7886700" cy="32908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Thank You for Volunteering!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5" name="Immagine 1">
            <a:extLst>
              <a:ext uri="{FF2B5EF4-FFF2-40B4-BE49-F238E27FC236}">
                <a16:creationId xmlns:a16="http://schemas.microsoft.com/office/drawing/2014/main" id="{42A62D58-4A8F-074B-801E-C794131876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8034"/>
            <a:ext cx="12192000" cy="123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94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21494"/>
            <a:ext cx="7886700" cy="625513"/>
          </a:xfrm>
        </p:spPr>
        <p:txBody>
          <a:bodyPr>
            <a:noAutofit/>
          </a:bodyPr>
          <a:lstStyle/>
          <a:p>
            <a:pPr algn="ctr"/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Oral Presentations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3200" y="1126273"/>
            <a:ext cx="10651524" cy="549870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" pitchFamily="34" charset="0"/>
              </a:rPr>
              <a:t>Talk time = presentation + questions + transition</a:t>
            </a:r>
          </a:p>
          <a:p>
            <a:pPr marL="0" indent="0">
              <a:buNone/>
            </a:pPr>
            <a:endParaRPr lang="en-US" sz="3200" b="1" dirty="0">
              <a:latin typeface="Calibri" pitchFamily="34" charset="0"/>
            </a:endParaRPr>
          </a:p>
          <a:p>
            <a:r>
              <a:rPr lang="en-US" sz="3200" b="1" dirty="0">
                <a:latin typeface="Calibri" pitchFamily="34" charset="0"/>
              </a:rPr>
              <a:t>Staying on time is important </a:t>
            </a:r>
            <a:r>
              <a:rPr lang="en-US" sz="3200" b="1" dirty="0" err="1">
                <a:latin typeface="Calibri" pitchFamily="34" charset="0"/>
              </a:rPr>
              <a:t>wrt</a:t>
            </a:r>
            <a:r>
              <a:rPr lang="en-US" sz="3200" b="1" dirty="0">
                <a:latin typeface="Calibri" pitchFamily="34" charset="0"/>
              </a:rPr>
              <a:t> parallel sessions.</a:t>
            </a:r>
          </a:p>
          <a:p>
            <a:endParaRPr lang="en-US" sz="3200" b="1" dirty="0">
              <a:latin typeface="Calibri" pitchFamily="34" charset="0"/>
            </a:endParaRPr>
          </a:p>
          <a:p>
            <a:r>
              <a:rPr lang="en-US" sz="3200" b="1" dirty="0">
                <a:latin typeface="Calibri" pitchFamily="34" charset="0"/>
              </a:rPr>
              <a:t>Please do not change the order of talks!!!!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261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868" y="369235"/>
            <a:ext cx="7886700" cy="62551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Changes/Updates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3200" y="1126800"/>
            <a:ext cx="10713308" cy="5045927"/>
          </a:xfrm>
        </p:spPr>
        <p:txBody>
          <a:bodyPr>
            <a:noAutofit/>
          </a:bodyPr>
          <a:lstStyle/>
          <a:p>
            <a:r>
              <a:rPr lang="en-US" sz="3200" b="1" dirty="0"/>
              <a:t>Check the online </a:t>
            </a:r>
            <a:r>
              <a:rPr lang="en-US" sz="3200" b="1" dirty="0" err="1"/>
              <a:t>programme</a:t>
            </a:r>
            <a:r>
              <a:rPr lang="en-US" sz="3200" b="1" dirty="0"/>
              <a:t> for changes / updates. This includes any changes automatically and so will be the most up-to-date source of information. </a:t>
            </a:r>
          </a:p>
          <a:p>
            <a:endParaRPr lang="en-US" sz="3200" b="1" dirty="0"/>
          </a:p>
          <a:p>
            <a:r>
              <a:rPr lang="en-US" sz="3200" b="1" dirty="0"/>
              <a:t>If a talk is withdrawn or a session has extra time, please use the time for extra discussion on earlier papers, poster previews, or end the session early. </a:t>
            </a:r>
          </a:p>
          <a:p>
            <a:pPr lvl="1"/>
            <a:r>
              <a:rPr lang="en-US" sz="2800" b="1" i="1" u="sng" dirty="0"/>
              <a:t>Do NOT extend a talk’s length or begin the next talk early.</a:t>
            </a:r>
          </a:p>
          <a:p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26520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6" y="341673"/>
            <a:ext cx="10487024" cy="62551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Responsibilities – Opening an </a:t>
            </a:r>
            <a:r>
              <a:rPr lang="en-US" b="1" i="1" u="sng" dirty="0">
                <a:solidFill>
                  <a:schemeClr val="accent1">
                    <a:lumMod val="50000"/>
                  </a:schemeClr>
                </a:solidFill>
              </a:rPr>
              <a:t>Oral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session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3200" y="1126800"/>
            <a:ext cx="11508300" cy="5073805"/>
          </a:xfrm>
        </p:spPr>
        <p:txBody>
          <a:bodyPr>
            <a:noAutofit/>
          </a:bodyPr>
          <a:lstStyle/>
          <a:p>
            <a:r>
              <a:rPr lang="en-US" sz="3200" b="1" dirty="0"/>
              <a:t>Make sure equipment (timer, laser pointer, slides) is on hand. </a:t>
            </a:r>
          </a:p>
          <a:p>
            <a:r>
              <a:rPr lang="en-US" sz="3200" b="1" dirty="0"/>
              <a:t>Check that the all the speakers are present and </a:t>
            </a:r>
            <a:r>
              <a:rPr lang="en-GB" sz="3200" b="1" dirty="0"/>
              <a:t>verify that the individual to speak is listed in the programme as one of the authors.</a:t>
            </a:r>
            <a:endParaRPr lang="en-US" sz="3200" b="1" dirty="0"/>
          </a:p>
          <a:p>
            <a:r>
              <a:rPr lang="en-US" sz="3200" b="1" dirty="0"/>
              <a:t>Open the session.</a:t>
            </a:r>
          </a:p>
          <a:p>
            <a:pPr lvl="1"/>
            <a:r>
              <a:rPr lang="en-US" sz="2800" dirty="0"/>
              <a:t>Introduce yourself, welcome the attendees, introduce the name and number of the session. </a:t>
            </a:r>
          </a:p>
          <a:p>
            <a:pPr lvl="1"/>
            <a:r>
              <a:rPr lang="en-US" sz="2800" dirty="0"/>
              <a:t>Ask that all mobile/cell phones be silenced. </a:t>
            </a:r>
          </a:p>
          <a:p>
            <a:pPr lvl="1"/>
            <a:r>
              <a:rPr lang="en-US" sz="2800" dirty="0"/>
              <a:t>Remind the speakers of time limits and that they must use a microphone.</a:t>
            </a:r>
          </a:p>
          <a:p>
            <a:pPr lvl="1"/>
            <a:r>
              <a:rPr lang="en-US" sz="2800" dirty="0"/>
              <a:t>Tell speakers to say if they’d prefer no photos, </a:t>
            </a:r>
            <a:r>
              <a:rPr lang="en-US" sz="2800" dirty="0" err="1"/>
              <a:t>etc</a:t>
            </a:r>
            <a:r>
              <a:rPr lang="en-US" sz="2800" dirty="0"/>
              <a:t> and to state if there are any embargos related to their talk</a:t>
            </a:r>
          </a:p>
          <a:p>
            <a:pPr lvl="1"/>
            <a:r>
              <a:rPr lang="en-US" sz="2800" dirty="0"/>
              <a:t>Tell speakers the code you will use to help them keep within time limits.   </a:t>
            </a:r>
          </a:p>
        </p:txBody>
      </p:sp>
    </p:spTree>
    <p:extLst>
      <p:ext uri="{BB962C8B-B14F-4D97-AF65-F5344CB8AC3E}">
        <p14:creationId xmlns:p14="http://schemas.microsoft.com/office/powerpoint/2010/main" val="3097461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867" y="327302"/>
            <a:ext cx="7886700" cy="62551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How to Keep Within Time Limits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3200" y="1126800"/>
            <a:ext cx="11343502" cy="5190893"/>
          </a:xfrm>
        </p:spPr>
        <p:txBody>
          <a:bodyPr>
            <a:noAutofit/>
          </a:bodyPr>
          <a:lstStyle/>
          <a:p>
            <a:r>
              <a:rPr lang="en-US" sz="3200" b="1" dirty="0"/>
              <a:t>At talk start, announce talk type and duration (talks +questions)</a:t>
            </a:r>
          </a:p>
          <a:p>
            <a:r>
              <a:rPr lang="en-US" sz="3200" b="1" dirty="0"/>
              <a:t>There will be a timer to help everyone stick to the schedule</a:t>
            </a:r>
          </a:p>
          <a:p>
            <a:r>
              <a:rPr lang="en-US" sz="3200" b="1" dirty="0"/>
              <a:t>Signal at  minus 3 minutes from the end of the talk (e.g., raise 3 fingers)</a:t>
            </a:r>
          </a:p>
          <a:p>
            <a:r>
              <a:rPr lang="en-US" sz="3200" b="1" dirty="0"/>
              <a:t>Stand up at “minus 1” minute from the end of the talk </a:t>
            </a:r>
          </a:p>
          <a:p>
            <a:r>
              <a:rPr lang="en-US" sz="3200" b="1" dirty="0"/>
              <a:t>Interrupt the speaker at the end of the talk to leave time for the questions</a:t>
            </a:r>
          </a:p>
          <a:p>
            <a:r>
              <a:rPr lang="en-US" sz="3200" b="1" dirty="0"/>
              <a:t>Adjust Q&amp;A to remain within talk time allotted. </a:t>
            </a:r>
          </a:p>
          <a:p>
            <a:pPr marL="0" indent="0">
              <a:buNone/>
            </a:pPr>
            <a:r>
              <a:rPr lang="en-US" sz="3200" b="1" dirty="0">
                <a:sym typeface="Wingdings" panose="05000000000000000000" pitchFamily="2" charset="2"/>
              </a:rPr>
              <a:t> Please – at the beginning of the session – let the audience know your code!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7105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341673"/>
            <a:ext cx="10544175" cy="62551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Responsibilities – During an </a:t>
            </a:r>
            <a:r>
              <a:rPr lang="en-US" b="1" i="1" u="sng" dirty="0">
                <a:solidFill>
                  <a:schemeClr val="accent1">
                    <a:lumMod val="50000"/>
                  </a:schemeClr>
                </a:solidFill>
              </a:rPr>
              <a:t>Oral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Session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3200" y="1126800"/>
            <a:ext cx="11534775" cy="5073805"/>
          </a:xfrm>
        </p:spPr>
        <p:txBody>
          <a:bodyPr>
            <a:noAutofit/>
          </a:bodyPr>
          <a:lstStyle/>
          <a:p>
            <a:r>
              <a:rPr lang="en-US" sz="3200" b="1" dirty="0"/>
              <a:t>Introduce the presenters</a:t>
            </a:r>
          </a:p>
          <a:p>
            <a:pPr lvl="1"/>
            <a:r>
              <a:rPr lang="en-US" sz="2800" b="1" i="1" dirty="0"/>
              <a:t>Before</a:t>
            </a:r>
            <a:r>
              <a:rPr lang="en-US" sz="2800" b="1" dirty="0"/>
              <a:t> introducing the speakers, ask name pronunciation if necessary.</a:t>
            </a:r>
          </a:p>
          <a:p>
            <a:endParaRPr lang="en-US" sz="3200" b="1" dirty="0"/>
          </a:p>
          <a:p>
            <a:r>
              <a:rPr lang="en-US" sz="3200" b="1" dirty="0"/>
              <a:t>Disabilities: assist if necessary</a:t>
            </a:r>
          </a:p>
          <a:p>
            <a:endParaRPr lang="en-US" sz="3200" b="1" dirty="0"/>
          </a:p>
          <a:p>
            <a:r>
              <a:rPr lang="en-US" sz="3200" b="1" dirty="0"/>
              <a:t>Be ready to ask questions / stimulate discussion.</a:t>
            </a:r>
          </a:p>
          <a:p>
            <a:endParaRPr lang="en-US" sz="3200" b="1" dirty="0"/>
          </a:p>
          <a:p>
            <a:r>
              <a:rPr lang="en-US" sz="3200" b="1" dirty="0"/>
              <a:t>Request technical assistance from the Conference Assistant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115890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5531" y="383530"/>
            <a:ext cx="7886700" cy="62551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Courtesies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3200" y="1126800"/>
            <a:ext cx="11172825" cy="570016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000" b="1" dirty="0">
                <a:latin typeface="Calibri" pitchFamily="34" charset="0"/>
              </a:rPr>
              <a:t>Read abstracts in advance and </a:t>
            </a:r>
            <a:r>
              <a:rPr lang="en-US" sz="3000" b="1" u="sng" dirty="0">
                <a:latin typeface="Calibri" pitchFamily="34" charset="0"/>
              </a:rPr>
              <a:t>have a question ready</a:t>
            </a:r>
            <a:r>
              <a:rPr lang="en-US" sz="3000" b="1" dirty="0">
                <a:latin typeface="Calibri" pitchFamily="34" charset="0"/>
              </a:rPr>
              <a:t>. </a:t>
            </a:r>
          </a:p>
          <a:p>
            <a:pPr>
              <a:spcBef>
                <a:spcPts val="0"/>
              </a:spcBef>
            </a:pPr>
            <a:endParaRPr lang="en-US" sz="3000" b="1" dirty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n-US" sz="3000" b="1" dirty="0">
                <a:latin typeface="Calibri" pitchFamily="34" charset="0"/>
              </a:rPr>
              <a:t>When introducing each speaker, provide their presentation title, their name and affiliation.</a:t>
            </a:r>
          </a:p>
          <a:p>
            <a:pPr>
              <a:spcBef>
                <a:spcPts val="0"/>
              </a:spcBef>
            </a:pPr>
            <a:endParaRPr lang="en-US" b="1" dirty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n-US" b="1" dirty="0">
                <a:latin typeface="Calibri" pitchFamily="34" charset="0"/>
              </a:rPr>
              <a:t>During Q&amp;A, make sure that microphones are used. Conference Assistants are on hand </a:t>
            </a:r>
            <a:r>
              <a:rPr lang="en-US" b="1">
                <a:latin typeface="Calibri" pitchFamily="34" charset="0"/>
              </a:rPr>
              <a:t>to help.</a:t>
            </a:r>
            <a:endParaRPr lang="en-US" b="1" dirty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endParaRPr lang="en-US" b="1" dirty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n-US" b="1" dirty="0">
                <a:latin typeface="Calibri" pitchFamily="34" charset="0"/>
              </a:rPr>
              <a:t>At Q&amp;A end, thank speaker again and start applause. At session end, call for applause for all speakers.</a:t>
            </a:r>
          </a:p>
          <a:p>
            <a:pPr>
              <a:spcBef>
                <a:spcPts val="0"/>
              </a:spcBef>
            </a:pPr>
            <a:endParaRPr lang="en-US" b="1" dirty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n-US" b="1" dirty="0">
                <a:latin typeface="Calibri" pitchFamily="34" charset="0"/>
              </a:rPr>
              <a:t>End sessions on time (even if room is free after session).</a:t>
            </a:r>
          </a:p>
        </p:txBody>
      </p:sp>
    </p:spTree>
    <p:extLst>
      <p:ext uri="{BB962C8B-B14F-4D97-AF65-F5344CB8AC3E}">
        <p14:creationId xmlns:p14="http://schemas.microsoft.com/office/powerpoint/2010/main" val="3851781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118" y="321494"/>
            <a:ext cx="8809463" cy="625513"/>
          </a:xfrm>
        </p:spPr>
        <p:txBody>
          <a:bodyPr>
            <a:noAutofit/>
          </a:bodyPr>
          <a:lstStyle/>
          <a:p>
            <a:pPr algn="ctr"/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Responsibilities -- </a:t>
            </a:r>
            <a:r>
              <a:rPr lang="en-US" b="1" i="1" u="sng" dirty="0">
                <a:solidFill>
                  <a:schemeClr val="accent1">
                    <a:lumMod val="50000"/>
                  </a:schemeClr>
                </a:solidFill>
              </a:rPr>
              <a:t>Poster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Session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3200" y="1126274"/>
            <a:ext cx="11193975" cy="4874478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Calibri" pitchFamily="34" charset="0"/>
              </a:rPr>
              <a:t>Arrive by session start to help with setup if necessary</a:t>
            </a:r>
          </a:p>
          <a:p>
            <a:endParaRPr lang="en-US" sz="3200" b="1" dirty="0">
              <a:latin typeface="Calibri" pitchFamily="34" charset="0"/>
            </a:endParaRPr>
          </a:p>
          <a:p>
            <a:r>
              <a:rPr lang="en-US" sz="3200" b="1" dirty="0">
                <a:latin typeface="Calibri" pitchFamily="34" charset="0"/>
              </a:rPr>
              <a:t>Provide support to presenters, who are often first-time attendees, students, early career. . .</a:t>
            </a:r>
          </a:p>
          <a:p>
            <a:endParaRPr lang="en-US" sz="3200" b="1" i="1" u="sng" dirty="0">
              <a:latin typeface="Calibri" pitchFamily="34" charset="0"/>
            </a:endParaRPr>
          </a:p>
          <a:p>
            <a:r>
              <a:rPr lang="en-US" sz="3200" b="1" i="1" u="sng" dirty="0">
                <a:latin typeface="Calibri" pitchFamily="34" charset="0"/>
              </a:rPr>
              <a:t>If inclined</a:t>
            </a:r>
            <a:r>
              <a:rPr lang="en-US" sz="3200" b="1" dirty="0">
                <a:latin typeface="Calibri" pitchFamily="34" charset="0"/>
              </a:rPr>
              <a:t>, introduce presenters and attendees, facilitate discussion</a:t>
            </a:r>
            <a:endParaRPr lang="en-US" sz="2400" b="1" i="1" u="sng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227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5531" y="384924"/>
            <a:ext cx="7886700" cy="1013181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Maintaining a Professional and Positive Atmosphere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3200" y="1668603"/>
            <a:ext cx="11408288" cy="4792237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Calibri" pitchFamily="34" charset="0"/>
              </a:rPr>
              <a:t>When opening a talk for Q&amp;A, you might say, e.g., “any questions about this interesting talk?”</a:t>
            </a:r>
          </a:p>
          <a:p>
            <a:r>
              <a:rPr lang="en-US" sz="3200" b="1" dirty="0">
                <a:latin typeface="Calibri" pitchFamily="34" charset="0"/>
              </a:rPr>
              <a:t>Facilitate balanced sharing of information</a:t>
            </a:r>
          </a:p>
          <a:p>
            <a:r>
              <a:rPr lang="en-US" sz="3200" b="1" dirty="0">
                <a:latin typeface="Calibri" pitchFamily="34" charset="0"/>
              </a:rPr>
              <a:t>Do NOT permit:</a:t>
            </a:r>
          </a:p>
          <a:p>
            <a:pPr lvl="1"/>
            <a:r>
              <a:rPr lang="en-US" sz="2800" dirty="0">
                <a:latin typeface="Calibri" pitchFamily="34" charset="0"/>
              </a:rPr>
              <a:t>One person dominating oral Q&amp;A (ex. approach “I regret cutting this short, but we need to move on..”</a:t>
            </a:r>
          </a:p>
          <a:p>
            <a:pPr lvl="1"/>
            <a:r>
              <a:rPr lang="en-US" sz="2800" dirty="0">
                <a:latin typeface="Calibri" pitchFamily="34" charset="0"/>
              </a:rPr>
              <a:t>A person dominating a poster presenter’s space</a:t>
            </a:r>
          </a:p>
          <a:p>
            <a:pPr lvl="1"/>
            <a:r>
              <a:rPr lang="en-US" sz="2800" dirty="0">
                <a:latin typeface="Calibri" pitchFamily="34" charset="0"/>
              </a:rPr>
              <a:t>Hostile or inappropriate questioning</a:t>
            </a:r>
          </a:p>
          <a:p>
            <a:pPr lvl="1"/>
            <a:r>
              <a:rPr lang="en-US" sz="2800" dirty="0">
                <a:latin typeface="Calibri" pitchFamily="34" charset="0"/>
              </a:rPr>
              <a:t>Personal comments or attack</a:t>
            </a:r>
          </a:p>
        </p:txBody>
      </p:sp>
    </p:spTree>
    <p:extLst>
      <p:ext uri="{BB962C8B-B14F-4D97-AF65-F5344CB8AC3E}">
        <p14:creationId xmlns:p14="http://schemas.microsoft.com/office/powerpoint/2010/main" val="2533979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2482</TotalTime>
  <Words>743</Words>
  <Application>Microsoft Macintosh PowerPoint</Application>
  <PresentationFormat>Widescreen</PresentationFormat>
  <Paragraphs>81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 Oral Presentations </vt:lpstr>
      <vt:lpstr>Changes/Updates</vt:lpstr>
      <vt:lpstr>Responsibilities – Opening an Oral session</vt:lpstr>
      <vt:lpstr>How to Keep Within Time Limits</vt:lpstr>
      <vt:lpstr>Responsibilities – During an Oral Session</vt:lpstr>
      <vt:lpstr>Courtesies</vt:lpstr>
      <vt:lpstr> Responsibilities -- Poster Session </vt:lpstr>
      <vt:lpstr>Maintaining a Professional and Positive Atmosphere</vt:lpstr>
      <vt:lpstr>How to Intervene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Cox</dc:creator>
  <cp:lastModifiedBy>Anita Heward</cp:lastModifiedBy>
  <cp:revision>95</cp:revision>
  <dcterms:created xsi:type="dcterms:W3CDTF">2016-09-21T15:58:08Z</dcterms:created>
  <dcterms:modified xsi:type="dcterms:W3CDTF">2019-09-06T17:09:20Z</dcterms:modified>
</cp:coreProperties>
</file>